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69" r:id="rId7"/>
    <p:sldId id="273" r:id="rId8"/>
    <p:sldId id="272" r:id="rId9"/>
    <p:sldId id="259" r:id="rId10"/>
    <p:sldId id="260" r:id="rId11"/>
    <p:sldId id="261" r:id="rId12"/>
    <p:sldId id="277" r:id="rId13"/>
    <p:sldId id="262" r:id="rId14"/>
    <p:sldId id="274" r:id="rId15"/>
    <p:sldId id="263" r:id="rId16"/>
    <p:sldId id="276" r:id="rId17"/>
    <p:sldId id="264" r:id="rId18"/>
    <p:sldId id="265" r:id="rId19"/>
    <p:sldId id="266" r:id="rId20"/>
    <p:sldId id="267" r:id="rId21"/>
    <p:sldId id="275" r:id="rId22"/>
    <p:sldId id="268" r:id="rId23"/>
    <p:sldId id="279" r:id="rId24"/>
    <p:sldId id="281" r:id="rId25"/>
    <p:sldId id="280" r:id="rId26"/>
    <p:sldId id="278" r:id="rId27"/>
    <p:sldId id="28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4E57-D69B-4317-8A8A-82B33735289C}" type="datetimeFigureOut">
              <a:rPr lang="pl-PL" smtClean="0"/>
              <a:pPr/>
              <a:t>31.05.2017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A5453-56C7-4623-B185-6701AFBA1C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55576" y="-24340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b="1" spc="300" dirty="0" smtClean="0">
                <a:ln w="3810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Błogosławiona</a:t>
            </a:r>
            <a:endParaRPr lang="pl-PL" sz="8800" b="1" spc="300" dirty="0">
              <a:ln w="3810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624" y="57332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spc="300" dirty="0">
                <a:ln w="3810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Marta</a:t>
            </a:r>
            <a:r>
              <a:rPr lang="pl-PL" sz="8000" b="1" spc="300" dirty="0">
                <a:ln w="3810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pl-PL" sz="8000" b="1" spc="300" dirty="0">
                <a:ln w="3810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Wiecka</a:t>
            </a:r>
          </a:p>
        </p:txBody>
      </p:sp>
      <p:pic>
        <p:nvPicPr>
          <p:cNvPr id="24578" name="Picture 2" descr="Znalezione obrazy dla zapytania marta wie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722812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33265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Monotype Corsiva" pitchFamily="66" charset="0"/>
              </a:rPr>
              <a:t>26 kwietnia 1892 roku Marta została przyjęta do postulatu w </a:t>
            </a:r>
            <a:r>
              <a:rPr lang="pl-PL" sz="4800" dirty="0" smtClean="0">
                <a:latin typeface="Monotype Corsiva" pitchFamily="66" charset="0"/>
              </a:rPr>
              <a:t>Domu Centralnym </a:t>
            </a:r>
            <a:r>
              <a:rPr lang="pl-PL" sz="4800" dirty="0">
                <a:latin typeface="Monotype Corsiva" pitchFamily="66" charset="0"/>
              </a:rPr>
              <a:t>w Krakowie </a:t>
            </a:r>
            <a:endParaRPr lang="pl-PL" sz="4800" dirty="0" smtClean="0">
              <a:latin typeface="Monotype Corsiva" pitchFamily="66" charset="0"/>
            </a:endParaRPr>
          </a:p>
          <a:p>
            <a:pPr algn="ctr"/>
            <a:r>
              <a:rPr lang="pl-PL" sz="4800" dirty="0" smtClean="0">
                <a:latin typeface="Monotype Corsiva" pitchFamily="66" charset="0"/>
              </a:rPr>
              <a:t>a </a:t>
            </a:r>
            <a:r>
              <a:rPr lang="pl-PL" sz="4800" dirty="0">
                <a:latin typeface="Monotype Corsiva" pitchFamily="66" charset="0"/>
              </a:rPr>
              <a:t>po paru </a:t>
            </a:r>
            <a:r>
              <a:rPr lang="pl-PL" sz="4800" dirty="0" smtClean="0">
                <a:latin typeface="Monotype Corsiva" pitchFamily="66" charset="0"/>
              </a:rPr>
              <a:t>miesiącach rozpoczęła </a:t>
            </a:r>
            <a:r>
              <a:rPr lang="pl-PL" sz="4800" dirty="0">
                <a:latin typeface="Monotype Corsiva" pitchFamily="66" charset="0"/>
              </a:rPr>
              <a:t>kolejny etap formacji – </a:t>
            </a:r>
            <a:r>
              <a:rPr lang="pl-PL" sz="4800" dirty="0" smtClean="0">
                <a:latin typeface="Monotype Corsiva" pitchFamily="66" charset="0"/>
              </a:rPr>
              <a:t>seminarium. </a:t>
            </a:r>
          </a:p>
          <a:p>
            <a:pPr algn="ctr"/>
            <a:r>
              <a:rPr lang="pl-PL" sz="4800" dirty="0" smtClean="0">
                <a:latin typeface="Monotype Corsiva" pitchFamily="66" charset="0"/>
              </a:rPr>
              <a:t>Tu</a:t>
            </a:r>
            <a:r>
              <a:rPr lang="pl-PL" sz="4800" dirty="0">
                <a:latin typeface="Monotype Corsiva" pitchFamily="66" charset="0"/>
              </a:rPr>
              <a:t>, przez osiem miesięcy poznawała ideał Sióstr Miłosierdzia, </a:t>
            </a:r>
            <a:endParaRPr lang="pl-PL" sz="4800" dirty="0" smtClean="0">
              <a:latin typeface="Monotype Corsiva" pitchFamily="66" charset="0"/>
            </a:endParaRPr>
          </a:p>
          <a:p>
            <a:pPr algn="ctr"/>
            <a:r>
              <a:rPr lang="pl-PL" sz="4800" dirty="0" smtClean="0">
                <a:latin typeface="Monotype Corsiva" pitchFamily="66" charset="0"/>
              </a:rPr>
              <a:t>którym </a:t>
            </a:r>
            <a:r>
              <a:rPr lang="pl-PL" sz="4800" dirty="0">
                <a:latin typeface="Monotype Corsiva" pitchFamily="66" charset="0"/>
              </a:rPr>
              <a:t>miała żyć przez późniejsze lata.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7667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Monotype Corsiva" pitchFamily="66" charset="0"/>
              </a:rPr>
              <a:t>Dnia 21 kwietnia 1893 r. s. Marta otrzymała strój Siostry Miłosierdzia. Jej pierwszą placówką był Szpital Powszechny we Lwowie. Bardzo szybko zyskała sobie opinię siostry, która kocha chorych i służy im z wielkim poświęceniem.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45632" cy="5836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1403648" y="55892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Grupa Sióstr przed szpitalem we Lwowie</a:t>
            </a:r>
            <a:endParaRPr lang="pl-PL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76470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latin typeface="Monotype Corsiva" pitchFamily="66" charset="0"/>
              </a:rPr>
              <a:t>Dnia 15 sierpnia 1897 roku złożyła pierwsze święte śluby, przypieczętowując niejako swe całkowite oddanie się Bogu, celem służenia najuboższym.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trój seminarzystki  w czasach s. Mar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060082" cy="6060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187624" y="573325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Strój seminarzystki w czasach s. Marty</a:t>
            </a:r>
            <a:endParaRPr 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3265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Monotype Corsiva" pitchFamily="66" charset="0"/>
              </a:rPr>
              <a:t>Po krótkim czasie s. Marta rozpoczęła swoją służbę w </a:t>
            </a:r>
            <a:r>
              <a:rPr lang="pl-PL" sz="4800" dirty="0" err="1">
                <a:latin typeface="Monotype Corsiva" pitchFamily="66" charset="0"/>
              </a:rPr>
              <a:t>Śniatynie</a:t>
            </a:r>
            <a:r>
              <a:rPr lang="pl-PL" sz="4800" dirty="0">
                <a:latin typeface="Monotype Corsiva" pitchFamily="66" charset="0"/>
              </a:rPr>
              <a:t>. Tam również pracowała w </a:t>
            </a:r>
            <a:r>
              <a:rPr lang="pl-PL" sz="4800" dirty="0" smtClean="0">
                <a:latin typeface="Monotype Corsiva" pitchFamily="66" charset="0"/>
              </a:rPr>
              <a:t>szpitalu. </a:t>
            </a:r>
            <a:r>
              <a:rPr lang="pl-PL" sz="4800" dirty="0">
                <a:latin typeface="Monotype Corsiva" pitchFamily="66" charset="0"/>
              </a:rPr>
              <a:t>Miała niezwykły dar jednania dusz z Bogiem, na jej oddziale nikt nie umierał bez sakramentu pojednania, a zdarzało się niejednokrotnie, że nawet przebywający pod jej opieką Żydzi prosili o </a:t>
            </a:r>
            <a:r>
              <a:rPr lang="pl-PL" sz="4800" dirty="0" smtClean="0">
                <a:latin typeface="Monotype Corsiva" pitchFamily="66" charset="0"/>
              </a:rPr>
              <a:t>chrzest.</a:t>
            </a:r>
            <a:endParaRPr lang="pl-PL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84209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2411760" y="566124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Szpital w </a:t>
            </a:r>
            <a:r>
              <a:rPr lang="pl-PL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Śniatynie</a:t>
            </a:r>
            <a:endParaRPr lang="pl-PL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0466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Monotype Corsiva" pitchFamily="66" charset="0"/>
              </a:rPr>
              <a:t>W życiu Marty były też wydarzenia nadzwyczajne. </a:t>
            </a:r>
            <a:endParaRPr lang="pl-PL" sz="4800" dirty="0" smtClean="0">
              <a:latin typeface="Monotype Corsiva" pitchFamily="66" charset="0"/>
            </a:endParaRPr>
          </a:p>
          <a:p>
            <a:pPr algn="ctr"/>
            <a:r>
              <a:rPr lang="pl-PL" sz="4800" dirty="0" smtClean="0">
                <a:latin typeface="Monotype Corsiva" pitchFamily="66" charset="0"/>
              </a:rPr>
              <a:t>Kilkakrotnie </a:t>
            </a:r>
            <a:r>
              <a:rPr lang="pl-PL" sz="4800" dirty="0">
                <a:latin typeface="Monotype Corsiva" pitchFamily="66" charset="0"/>
              </a:rPr>
              <a:t>przepowiedziała fakty z przyszłości (m.in. własną śmierć) </a:t>
            </a:r>
            <a:endParaRPr lang="pl-PL" sz="4800" dirty="0" smtClean="0">
              <a:latin typeface="Monotype Corsiva" pitchFamily="66" charset="0"/>
            </a:endParaRPr>
          </a:p>
          <a:p>
            <a:pPr algn="ctr"/>
            <a:r>
              <a:rPr lang="pl-PL" sz="4800" dirty="0" smtClean="0">
                <a:latin typeface="Monotype Corsiva" pitchFamily="66" charset="0"/>
              </a:rPr>
              <a:t>miała </a:t>
            </a:r>
            <a:r>
              <a:rPr lang="pl-PL" sz="4800" dirty="0">
                <a:latin typeface="Monotype Corsiva" pitchFamily="66" charset="0"/>
              </a:rPr>
              <a:t>także wizję krzyża, z którego przemówił do niej Pan Jezus, zachęcając ją do cierpliwego znoszenia przeciwności i obiecując zabrać wkrótce do siebie.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3265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>
                <a:latin typeface="Monotype Corsiva" pitchFamily="66" charset="0"/>
              </a:rPr>
              <a:t>Podobnie jak całe życie siostry Marty obfitowało w czyny miłości, tak również jej śmierć stała się aktem, którego źródłem była autentyczna miłość do Boga i bliźniego.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Monotype Corsiva" pitchFamily="66" charset="0"/>
              </a:rPr>
              <a:t>Świadoma niebezpieczeństwa dobrowolnie podjęła się dezynfekcji pomieszczenia po chorej na tyfus plamisty, chociaż był do tego zobowiązany inny pracownik. </a:t>
            </a:r>
          </a:p>
          <a:p>
            <a:pPr algn="ctr"/>
            <a:r>
              <a:rPr lang="pl-PL" sz="4800" dirty="0" smtClean="0">
                <a:latin typeface="Monotype Corsiva" pitchFamily="66" charset="0"/>
              </a:rPr>
              <a:t>Nazajutrz pojawiły się objawy choroby. Podczas ostatniego tygodnia w szpitalu czyniono wszelkie wysiłki, </a:t>
            </a:r>
          </a:p>
          <a:p>
            <a:pPr algn="ctr"/>
            <a:r>
              <a:rPr lang="pl-PL" sz="4800" dirty="0" smtClean="0">
                <a:latin typeface="Monotype Corsiva" pitchFamily="66" charset="0"/>
              </a:rPr>
              <a:t>aby ją uleczyć.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33265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Monotype Corsiva" pitchFamily="66" charset="0"/>
              </a:rPr>
              <a:t>Urodziła się 12 stycznia 1874 roku we wsi Nowy Wiec, </a:t>
            </a:r>
            <a:endParaRPr lang="pl-PL" sz="4800" dirty="0" smtClean="0">
              <a:latin typeface="Monotype Corsiva" pitchFamily="66" charset="0"/>
            </a:endParaRPr>
          </a:p>
          <a:p>
            <a:pPr algn="ctr"/>
            <a:r>
              <a:rPr lang="pl-PL" sz="4800" dirty="0" smtClean="0">
                <a:latin typeface="Monotype Corsiva" pitchFamily="66" charset="0"/>
              </a:rPr>
              <a:t>powiat </a:t>
            </a:r>
            <a:r>
              <a:rPr lang="pl-PL" sz="4800" dirty="0">
                <a:latin typeface="Monotype Corsiva" pitchFamily="66" charset="0"/>
              </a:rPr>
              <a:t>Kościerzyna na Pomorzu, </a:t>
            </a:r>
            <a:endParaRPr lang="pl-PL" sz="4800" dirty="0" smtClean="0">
              <a:latin typeface="Monotype Corsiva" pitchFamily="66" charset="0"/>
            </a:endParaRPr>
          </a:p>
          <a:p>
            <a:pPr algn="ctr"/>
            <a:r>
              <a:rPr lang="pl-PL" sz="4800" dirty="0" smtClean="0">
                <a:latin typeface="Monotype Corsiva" pitchFamily="66" charset="0"/>
              </a:rPr>
              <a:t>jako </a:t>
            </a:r>
            <a:r>
              <a:rPr lang="pl-PL" sz="4800" dirty="0">
                <a:latin typeface="Monotype Corsiva" pitchFamily="66" charset="0"/>
              </a:rPr>
              <a:t>córka właściciela ziemskiego Marcelego </a:t>
            </a:r>
            <a:r>
              <a:rPr lang="pl-PL" sz="4800" dirty="0" err="1">
                <a:latin typeface="Monotype Corsiva" pitchFamily="66" charset="0"/>
              </a:rPr>
              <a:t>Wieckiego</a:t>
            </a:r>
            <a:r>
              <a:rPr lang="pl-PL" sz="4800" dirty="0">
                <a:latin typeface="Monotype Corsiva" pitchFamily="66" charset="0"/>
              </a:rPr>
              <a:t> herbu Leliwa i Pauliny z </a:t>
            </a:r>
            <a:r>
              <a:rPr lang="pl-PL" sz="4800" dirty="0" smtClean="0">
                <a:latin typeface="Monotype Corsiva" pitchFamily="66" charset="0"/>
              </a:rPr>
              <a:t>Kamrowskich.</a:t>
            </a:r>
          </a:p>
          <a:p>
            <a:pPr algn="ctr"/>
            <a:r>
              <a:rPr lang="pl-PL" sz="4800" dirty="0">
                <a:latin typeface="Monotype Corsiva" pitchFamily="66" charset="0"/>
              </a:rPr>
              <a:t>Była trzecim spośród trzynaściorga rodzeństwa.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04664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latin typeface="Monotype Corsiva" pitchFamily="66" charset="0"/>
              </a:rPr>
              <a:t>Rzesza ludzi gorąco modliła się </a:t>
            </a:r>
          </a:p>
          <a:p>
            <a:pPr algn="ctr"/>
            <a:r>
              <a:rPr lang="pl-PL" sz="5400" dirty="0" smtClean="0">
                <a:latin typeface="Monotype Corsiva" pitchFamily="66" charset="0"/>
              </a:rPr>
              <a:t>w jej intencji. </a:t>
            </a:r>
          </a:p>
          <a:p>
            <a:pPr algn="ctr"/>
            <a:r>
              <a:rPr lang="pl-PL" sz="5400" dirty="0" smtClean="0">
                <a:latin typeface="Monotype Corsiva" pitchFamily="66" charset="0"/>
              </a:rPr>
              <a:t>Jej głęboką modlitwę po przyjęciu </a:t>
            </a:r>
          </a:p>
          <a:p>
            <a:pPr algn="ctr"/>
            <a:r>
              <a:rPr lang="pl-PL" sz="5400" dirty="0" smtClean="0">
                <a:latin typeface="Monotype Corsiva" pitchFamily="66" charset="0"/>
              </a:rPr>
              <a:t>Wiatyku świadkowie uznali za ekstazę. </a:t>
            </a:r>
          </a:p>
          <a:p>
            <a:pPr algn="ctr"/>
            <a:r>
              <a:rPr lang="pl-PL" sz="5400" dirty="0" smtClean="0">
                <a:latin typeface="Monotype Corsiva" pitchFamily="66" charset="0"/>
              </a:rPr>
              <a:t>Zmarła spokojnie dnia 30 maja 1904 roku w </a:t>
            </a:r>
            <a:r>
              <a:rPr lang="pl-PL" sz="5400" dirty="0" err="1" smtClean="0">
                <a:latin typeface="Monotype Corsiva" pitchFamily="66" charset="0"/>
              </a:rPr>
              <a:t>Śniatynie</a:t>
            </a:r>
            <a:r>
              <a:rPr lang="pl-PL" sz="5400" dirty="0" smtClean="0">
                <a:latin typeface="Monotype Corsiva" pitchFamily="66" charset="0"/>
              </a:rPr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512"/>
            <a:ext cx="5400600" cy="6696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2123728" y="580526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Ks. Jan – brat Marty i dwie siostry przy trumnie Błogosławionej</a:t>
            </a:r>
            <a:endParaRPr lang="pl-PL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7693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atin typeface="Monotype Corsiva" pitchFamily="66" charset="0"/>
              </a:rPr>
              <a:t>Już w chwili śmierci zebrani przy jej łóżku byli przekonani, </a:t>
            </a:r>
            <a:endParaRPr lang="pl-PL" sz="5400" dirty="0" smtClean="0">
              <a:latin typeface="Monotype Corsiva" pitchFamily="66" charset="0"/>
            </a:endParaRPr>
          </a:p>
          <a:p>
            <a:pPr algn="ctr"/>
            <a:r>
              <a:rPr lang="pl-PL" sz="5400" dirty="0" smtClean="0">
                <a:latin typeface="Monotype Corsiva" pitchFamily="66" charset="0"/>
              </a:rPr>
              <a:t>że </a:t>
            </a:r>
            <a:r>
              <a:rPr lang="pl-PL" sz="5400" dirty="0">
                <a:latin typeface="Monotype Corsiva" pitchFamily="66" charset="0"/>
              </a:rPr>
              <a:t>żegnają niezwykłą siostrę</a:t>
            </a:r>
            <a:r>
              <a:rPr lang="pl-PL" sz="5400" dirty="0" smtClean="0">
                <a:latin typeface="Monotype Corsiva" pitchFamily="66" charset="0"/>
              </a:rPr>
              <a:t>,</a:t>
            </a:r>
          </a:p>
          <a:p>
            <a:pPr algn="ctr"/>
            <a:r>
              <a:rPr lang="pl-PL" sz="5400" dirty="0" smtClean="0">
                <a:latin typeface="Monotype Corsiva" pitchFamily="66" charset="0"/>
              </a:rPr>
              <a:t> </a:t>
            </a:r>
            <a:r>
              <a:rPr lang="pl-PL" sz="5400" dirty="0">
                <a:latin typeface="Monotype Corsiva" pitchFamily="66" charset="0"/>
              </a:rPr>
              <a:t>a późniejsze lata przyniosły tego potwierdzenie. Na grób s. Marty przychodzili wszyscy, </a:t>
            </a:r>
            <a:endParaRPr lang="pl-PL" sz="5400" dirty="0" smtClean="0">
              <a:latin typeface="Monotype Corsiva" pitchFamily="66" charset="0"/>
            </a:endParaRPr>
          </a:p>
          <a:p>
            <a:pPr algn="ctr"/>
            <a:r>
              <a:rPr lang="pl-PL" sz="5400" dirty="0" smtClean="0">
                <a:latin typeface="Monotype Corsiva" pitchFamily="66" charset="0"/>
              </a:rPr>
              <a:t>niezależnie </a:t>
            </a:r>
            <a:r>
              <a:rPr lang="pl-PL" sz="5400" dirty="0">
                <a:latin typeface="Monotype Corsiva" pitchFamily="66" charset="0"/>
              </a:rPr>
              <a:t>od wieku, wyznania i narodowości.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6064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Monotype Corsiva" pitchFamily="66" charset="0"/>
              </a:rPr>
              <a:t>Proces </a:t>
            </a:r>
            <a:r>
              <a:rPr lang="pl-PL" sz="6600" dirty="0">
                <a:latin typeface="Monotype Corsiva" pitchFamily="66" charset="0"/>
              </a:rPr>
              <a:t>kanonizacyjny s. Marty </a:t>
            </a:r>
            <a:r>
              <a:rPr lang="pl-PL" sz="6600" dirty="0" err="1">
                <a:latin typeface="Monotype Corsiva" pitchFamily="66" charset="0"/>
              </a:rPr>
              <a:t>Wieckiej</a:t>
            </a:r>
            <a:r>
              <a:rPr lang="pl-PL" sz="6600" dirty="0">
                <a:latin typeface="Monotype Corsiva" pitchFamily="66" charset="0"/>
              </a:rPr>
              <a:t> rozpoczęty w 1997 roku w Archidiecezji Lwowskiej został uwieńczony jej beatyfikacją dnia 24 maja 2008 roku.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Znalezione obrazy dla zapytania marta wie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517748"/>
            <a:ext cx="4917165" cy="7375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1547664" y="5903893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Obraz wykonany przez Marcina </a:t>
            </a:r>
            <a:r>
              <a:rPr lang="pl-PL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Kolpanowicza</a:t>
            </a:r>
            <a:endParaRPr lang="pl-PL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8864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latin typeface="Monotype Corsiva" pitchFamily="66" charset="0"/>
              </a:rPr>
              <a:t>A jej wspomnienie odbywa się 30 maja. </a:t>
            </a:r>
          </a:p>
          <a:p>
            <a:pPr algn="ctr"/>
            <a:endParaRPr lang="pl-PL" sz="7200" dirty="0" smtClean="0">
              <a:latin typeface="Monotype Corsiva" pitchFamily="66" charset="0"/>
            </a:endParaRPr>
          </a:p>
          <a:p>
            <a:pPr algn="ctr"/>
            <a:endParaRPr lang="pl-PL" sz="7200" dirty="0" smtClean="0">
              <a:latin typeface="Monotype Corsiva" pitchFamily="66" charset="0"/>
            </a:endParaRPr>
          </a:p>
          <a:p>
            <a:pPr algn="ctr"/>
            <a:r>
              <a:rPr lang="pl-PL" sz="7200" dirty="0" smtClean="0">
                <a:latin typeface="Monotype Corsiva" pitchFamily="66" charset="0"/>
              </a:rPr>
              <a:t>W tym roku obchodzimy </a:t>
            </a:r>
          </a:p>
          <a:p>
            <a:pPr algn="ctr"/>
            <a:r>
              <a:rPr lang="pl-PL" sz="7200" dirty="0" smtClean="0">
                <a:latin typeface="Monotype Corsiva" pitchFamily="66" charset="0"/>
              </a:rPr>
              <a:t>IX rocznicę beatyfikacji.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nalezione obrazy dla zapytania marta wiecka"/>
          <p:cNvPicPr>
            <a:picLocks noChangeAspect="1" noChangeArrowheads="1"/>
          </p:cNvPicPr>
          <p:nvPr/>
        </p:nvPicPr>
        <p:blipFill>
          <a:blip r:embed="rId2" cstate="print"/>
          <a:srcRect r="714" b="4442"/>
          <a:stretch>
            <a:fillRect/>
          </a:stretch>
        </p:blipFill>
        <p:spPr bwMode="auto">
          <a:xfrm>
            <a:off x="1992613" y="0"/>
            <a:ext cx="503755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04664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115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Dziękujemy </a:t>
            </a:r>
          </a:p>
          <a:p>
            <a:pPr algn="ctr"/>
            <a:r>
              <a:rPr lang="pl-PL" sz="115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 uwagę ! </a:t>
            </a:r>
            <a:r>
              <a:rPr lang="pl-PL" sz="11500" b="1" cap="all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</a:t>
            </a:r>
            <a:endParaRPr lang="pl-PL" sz="11500" b="1" cap="all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24128" y="510367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Paulina Paśko </a:t>
            </a:r>
          </a:p>
          <a:p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Karol </a:t>
            </a:r>
            <a:r>
              <a:rPr lang="pl-PL" sz="3600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Barzowski</a:t>
            </a:r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</a:t>
            </a:r>
          </a:p>
          <a:p>
            <a:r>
              <a:rPr lang="pl-PL" sz="3600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Kl</a:t>
            </a:r>
            <a:r>
              <a:rPr lang="pl-PL" sz="36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II TAK </a:t>
            </a:r>
            <a:endParaRPr lang="pl-PL" sz="3600" dirty="0">
              <a:solidFill>
                <a:schemeClr val="tx2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om rodzinny w Nowym Wie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65304" cy="6165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251520" y="58052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Dom rodzinny Marty </a:t>
            </a:r>
            <a:r>
              <a:rPr lang="pl-PL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Wieckiej</a:t>
            </a:r>
            <a:endParaRPr lang="pl-PL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0" y="764704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latin typeface="Monotype Corsiva" pitchFamily="66" charset="0"/>
              </a:rPr>
              <a:t>Ochrzczona w dniu </a:t>
            </a:r>
          </a:p>
          <a:p>
            <a:pPr algn="ctr"/>
            <a:r>
              <a:rPr lang="pl-PL" sz="6000" dirty="0" smtClean="0">
                <a:latin typeface="Monotype Corsiva" pitchFamily="66" charset="0"/>
              </a:rPr>
              <a:t>18 stycznia 1874 r. </a:t>
            </a:r>
          </a:p>
          <a:p>
            <a:pPr algn="ctr"/>
            <a:r>
              <a:rPr lang="pl-PL" sz="6000" dirty="0" smtClean="0">
                <a:latin typeface="Monotype Corsiva" pitchFamily="66" charset="0"/>
              </a:rPr>
              <a:t>w kościele filialnym w Szczodrowie. </a:t>
            </a:r>
          </a:p>
          <a:p>
            <a:pPr algn="ctr"/>
            <a:r>
              <a:rPr lang="pl-PL" sz="6000" dirty="0">
                <a:latin typeface="Monotype Corsiva" pitchFamily="66" charset="0"/>
              </a:rPr>
              <a:t>O</a:t>
            </a:r>
            <a:r>
              <a:rPr lang="pl-PL" sz="6000" dirty="0" smtClean="0">
                <a:latin typeface="Monotype Corsiva" pitchFamily="66" charset="0"/>
              </a:rPr>
              <a:t>trzymała imiona Marta Anna.</a:t>
            </a:r>
            <a:endParaRPr lang="pl-PL" sz="3200" dirty="0" smtClean="0">
              <a:latin typeface="Monotype Corsiva" pitchFamily="66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hurch in Szczodro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20680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2267744" y="573325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Kościółek w Szczodrowie</a:t>
            </a:r>
            <a:endParaRPr lang="pl-PL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3265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Monotype Corsiva" pitchFamily="66" charset="0"/>
              </a:rPr>
              <a:t>W dniu 3 października 1886 roku Marta przyjęła Pierwszą Komunię Świętą. </a:t>
            </a:r>
            <a:endParaRPr lang="pl-PL" sz="4000" dirty="0" smtClean="0">
              <a:latin typeface="Monotype Corsiva" pitchFamily="66" charset="0"/>
            </a:endParaRPr>
          </a:p>
          <a:p>
            <a:pPr algn="ctr"/>
            <a:r>
              <a:rPr lang="pl-PL" sz="4000" dirty="0" smtClean="0">
                <a:latin typeface="Monotype Corsiva" pitchFamily="66" charset="0"/>
              </a:rPr>
              <a:t>Kiedy </a:t>
            </a:r>
            <a:r>
              <a:rPr lang="pl-PL" sz="4000" dirty="0">
                <a:latin typeface="Monotype Corsiva" pitchFamily="66" charset="0"/>
              </a:rPr>
              <a:t>tylko mogła szła na Mszę św. do oddalonego o 12 km kościoła parafialnego w Skarszewach. Także w domu często poświęcała swój czas na modlitwę. </a:t>
            </a:r>
            <a:endParaRPr lang="pl-PL" sz="4000" dirty="0" smtClean="0">
              <a:latin typeface="Monotype Corsiva" pitchFamily="66" charset="0"/>
            </a:endParaRPr>
          </a:p>
          <a:p>
            <a:pPr algn="ctr"/>
            <a:r>
              <a:rPr lang="pl-PL" sz="4000" dirty="0" smtClean="0">
                <a:latin typeface="Monotype Corsiva" pitchFamily="66" charset="0"/>
              </a:rPr>
              <a:t>W </a:t>
            </a:r>
            <a:r>
              <a:rPr lang="pl-PL" sz="4000" dirty="0">
                <a:latin typeface="Monotype Corsiva" pitchFamily="66" charset="0"/>
              </a:rPr>
              <a:t>tym okresie, ze względu na częste choroby matki, do Marty należała opieka nad młodszym rodzeństwem, które nazywało </a:t>
            </a:r>
            <a:endParaRPr lang="pl-PL" sz="4000" dirty="0" smtClean="0">
              <a:latin typeface="Monotype Corsiva" pitchFamily="66" charset="0"/>
            </a:endParaRPr>
          </a:p>
          <a:p>
            <a:pPr algn="ctr"/>
            <a:r>
              <a:rPr lang="pl-PL" sz="4000" dirty="0" smtClean="0">
                <a:latin typeface="Monotype Corsiva" pitchFamily="66" charset="0"/>
              </a:rPr>
              <a:t>ją </a:t>
            </a:r>
            <a:r>
              <a:rPr lang="pl-PL" sz="4000" dirty="0">
                <a:latin typeface="Monotype Corsiva" pitchFamily="66" charset="0"/>
              </a:rPr>
              <a:t>swoją „drugą mamą”.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 t="2928" r="-574"/>
          <a:stretch>
            <a:fillRect/>
          </a:stretch>
        </p:blipFill>
        <p:spPr bwMode="auto">
          <a:xfrm>
            <a:off x="1835696" y="0"/>
            <a:ext cx="5472608" cy="7298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ościół parafialny &#10;w Skarszew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408712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133164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Kościół parafialny w Skarszewach</a:t>
            </a:r>
            <a:endParaRPr lang="pl-PL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332656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latin typeface="Monotype Corsiva" pitchFamily="66" charset="0"/>
              </a:rPr>
              <a:t>Gdy skończyła osiemnaście lat </a:t>
            </a:r>
            <a:r>
              <a:rPr lang="pl-PL" sz="4400" dirty="0" smtClean="0">
                <a:latin typeface="Monotype Corsiva" pitchFamily="66" charset="0"/>
              </a:rPr>
              <a:t>udała się </a:t>
            </a:r>
            <a:r>
              <a:rPr lang="pl-PL" sz="4400" dirty="0">
                <a:latin typeface="Monotype Corsiva" pitchFamily="66" charset="0"/>
              </a:rPr>
              <a:t>do odległego Krakowa, by tam rozpocząć służbę Chrystusowi jako Szarytka. Wybrała Kraków, gdyż wraz z nią chciała pójść do Zgromadzenia jej koleżanka </a:t>
            </a:r>
            <a:endParaRPr lang="pl-PL" sz="4400" dirty="0" smtClean="0">
              <a:latin typeface="Monotype Corsiva" pitchFamily="66" charset="0"/>
            </a:endParaRPr>
          </a:p>
          <a:p>
            <a:pPr algn="ctr"/>
            <a:r>
              <a:rPr lang="pl-PL" sz="4400" dirty="0" smtClean="0">
                <a:latin typeface="Monotype Corsiva" pitchFamily="66" charset="0"/>
              </a:rPr>
              <a:t>Monika </a:t>
            </a:r>
            <a:r>
              <a:rPr lang="pl-PL" sz="4400" dirty="0">
                <a:latin typeface="Monotype Corsiva" pitchFamily="66" charset="0"/>
              </a:rPr>
              <a:t>Gdaniec, a siostry z Chełmna odmówiły przyjęcia Moniki ze względu na ograniczenia narzucone im przez zaborcę. W Krakowie natomiast przyjęto je obie.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598</Words>
  <Application>Microsoft Office PowerPoint</Application>
  <PresentationFormat>Pokaz na ekranie 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Andalus</vt:lpstr>
      <vt:lpstr>Arial</vt:lpstr>
      <vt:lpstr>Calibri</vt:lpstr>
      <vt:lpstr>Monotype Corsiva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Błogosławiona  Marta Wiecka</dc:title>
  <cp:lastModifiedBy>Łukasz Nowotny</cp:lastModifiedBy>
  <cp:revision>23</cp:revision>
  <dcterms:created xsi:type="dcterms:W3CDTF">2017-05-30T13:43:18Z</dcterms:created>
  <dcterms:modified xsi:type="dcterms:W3CDTF">2017-05-31T09:33:07Z</dcterms:modified>
  <cp:contentStatus/>
</cp:coreProperties>
</file>